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112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4C38A-FB0A-4142-8498-1E1F0255106D}" type="datetimeFigureOut">
              <a:rPr lang="en-US" smtClean="0"/>
              <a:t>5/20/17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90A19-1792-624A-BDFD-BE193A392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548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C20A6-DAE8-4AF3-B0EB-A2DD8339E1C3}" type="datetimeFigureOut">
              <a:rPr lang="en-US" smtClean="0"/>
              <a:t>5/20/17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2A4ED-EA21-4C1E-9C33-E3532EFBE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0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E2CA4-46FB-464F-9E1D-CD223AE9C725}" type="datetime1">
              <a:rPr lang="Zyyy" smtClean="0"/>
              <a:t>5/20/17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05A1-49DD-3045-9B89-0EC4F847014C}" type="datetime1">
              <a:rPr lang="Zyyy" smtClean="0"/>
              <a:t>5/20/17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DA01-9DE7-E54C-949A-94E6C6C1E1E7}" type="datetime1">
              <a:rPr lang="Zyyy" smtClean="0"/>
              <a:t>5/20/17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3738-73F4-FE47-B0C8-ADF1628635A3}" type="datetime1">
              <a:rPr lang="Zyyy" smtClean="0"/>
              <a:t>5/20/17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B1A3-0D47-5F4D-BAEF-B6E2750DA990}" type="datetime1">
              <a:rPr lang="Zyyy" smtClean="0"/>
              <a:t>5/20/17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9AEF-E992-AE42-8C99-F4C59D4B5632}" type="datetime1">
              <a:rPr lang="Zyyy" smtClean="0"/>
              <a:t>5/20/17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E027-F484-AE48-A7B4-4D153851FE96}" type="datetime1">
              <a:rPr lang="Zyyy" smtClean="0"/>
              <a:t>5/20/17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985C-3F52-FA4D-BE1C-FE5D250E422B}" type="datetime1">
              <a:rPr lang="Zyyy" smtClean="0"/>
              <a:t>5/20/17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334E-945F-0A43-9883-B663A2AE8958}" type="datetime1">
              <a:rPr lang="Zyyy" smtClean="0"/>
              <a:t>5/20/17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0C6DD-D775-764B-BA29-DCE25AD0A3A2}" type="datetime1">
              <a:rPr lang="Zyyy" smtClean="0"/>
              <a:t>5/20/17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FB2C-6B0D-A74F-BD43-85A62361AAC4}" type="datetime1">
              <a:rPr lang="Zyyy" smtClean="0"/>
              <a:t>5/20/17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32ECF-3FD3-AC4D-9D07-04667657103E}" type="datetime1">
              <a:rPr lang="Zyyy" smtClean="0"/>
              <a:t>5/20/17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gif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Relationship Id="rId3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lava-lake_979264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90" y="0"/>
            <a:ext cx="9146489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926175"/>
            <a:ext cx="7772400" cy="2204461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Unit </a:t>
            </a:r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 – Review</a:t>
            </a:r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HIST 1558</a:t>
            </a:r>
            <a:r>
              <a:rPr lang="en-US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n-US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en-US" sz="49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9082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785" y="824512"/>
            <a:ext cx="8741098" cy="2579809"/>
          </a:xfrm>
        </p:spPr>
        <p:txBody>
          <a:bodyPr>
            <a:noAutofit/>
          </a:bodyPr>
          <a:lstStyle/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Power from the Gods &amp; ancestors.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Spiritual Essence (good &amp; bad)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Charisma (motivational power)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Influence (making things happen)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In our hair, blood, bones, clothes prayers, words, nails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People, things, names, &amp; places have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911" y="3972709"/>
            <a:ext cx="2988094" cy="22858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89344" y="6136798"/>
            <a:ext cx="3607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1988 Protest over development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Honokohau</a:t>
            </a:r>
            <a:r>
              <a:rPr lang="en-US" dirty="0" smtClean="0">
                <a:solidFill>
                  <a:schemeClr val="bg1"/>
                </a:solidFill>
              </a:rPr>
              <a:t>, Maui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 descr="561289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7"/>
          <a:stretch/>
        </p:blipFill>
        <p:spPr>
          <a:xfrm>
            <a:off x="5889705" y="609253"/>
            <a:ext cx="1829288" cy="2410881"/>
          </a:xfrm>
          <a:prstGeom prst="rect">
            <a:avLst/>
          </a:prstGeom>
        </p:spPr>
      </p:pic>
      <p:pic>
        <p:nvPicPr>
          <p:cNvPr id="10" name="Picture 9" descr="Screen Shot 2017-05-20 at 8.02.4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624" y="3898006"/>
            <a:ext cx="2756098" cy="21268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89833" y="6347583"/>
            <a:ext cx="224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Painting by Herb Kane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53115" y="2209898"/>
            <a:ext cx="2247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Lei noho </a:t>
            </a:r>
            <a:r>
              <a:rPr lang="en-US" dirty="0" err="1" smtClean="0">
                <a:solidFill>
                  <a:schemeClr val="bg1"/>
                </a:solidFill>
              </a:rPr>
              <a:t>palaoa</a:t>
            </a:r>
            <a:r>
              <a:rPr lang="en-US" dirty="0" smtClean="0">
                <a:solidFill>
                  <a:schemeClr val="bg1"/>
                </a:solidFill>
              </a:rPr>
              <a:t> – whale tooth lei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and </a:t>
            </a:r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21" y="950111"/>
            <a:ext cx="8764708" cy="3841552"/>
          </a:xfrm>
        </p:spPr>
        <p:txBody>
          <a:bodyPr>
            <a:normAutofit/>
          </a:bodyPr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chiefs)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have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more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than others.</a:t>
            </a:r>
          </a:p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Aliʻi’s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things have more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than others (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kahili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/feather staffs,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clothes,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eather leis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spittoon).</a:t>
            </a:r>
          </a:p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are direct descendants of the Gods.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Can take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through warfare,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political marriages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producing children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reclaiming traditions.</a:t>
            </a:r>
          </a:p>
          <a:p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6" name="Picture 5" descr="petroglyph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885" y="5010022"/>
            <a:ext cx="1086104" cy="1467193"/>
          </a:xfrm>
          <a:prstGeom prst="rect">
            <a:avLst/>
          </a:prstGeom>
        </p:spPr>
      </p:pic>
      <p:pic>
        <p:nvPicPr>
          <p:cNvPr id="7" name="Picture 6" descr="hawaii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611" y="5060950"/>
            <a:ext cx="1384300" cy="1295400"/>
          </a:xfrm>
          <a:prstGeom prst="rect">
            <a:avLst/>
          </a:prstGeom>
        </p:spPr>
      </p:pic>
      <p:pic>
        <p:nvPicPr>
          <p:cNvPr id="8" name="Picture 7" descr="petro2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0201" y="5010022"/>
            <a:ext cx="1108876" cy="15163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bs.twimg.com/profile_images/587524526247780353/QwFHxHFt_400x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3760" y="4346575"/>
            <a:ext cx="2511425" cy="25114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Origins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6176"/>
            <a:ext cx="8432568" cy="41182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According to the </a:t>
            </a:r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Kumulipo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( genealogical chant of creation)</a:t>
            </a:r>
          </a:p>
          <a:p>
            <a:pPr lvl="1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darkness gave birth to the universe and gods.</a:t>
            </a:r>
          </a:p>
          <a:p>
            <a:pPr lvl="1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Kumulipo means source of darkness or dark source.</a:t>
            </a:r>
          </a:p>
          <a:p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darkness gave birth to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5216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Islands</a:t>
            </a:r>
          </a:p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Sea creatures </a:t>
            </a:r>
          </a:p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Land creatures</a:t>
            </a:r>
          </a:p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Gods</a:t>
            </a:r>
          </a:p>
          <a:p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(divine humans / chiefly class of people)</a:t>
            </a:r>
          </a:p>
          <a:p>
            <a:pPr>
              <a:buNone/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 descr="opih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394" y="1143000"/>
            <a:ext cx="2564419" cy="1837834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899" y="1143000"/>
            <a:ext cx="1852437" cy="2505110"/>
          </a:xfrm>
          <a:prstGeom prst="rect">
            <a:avLst/>
          </a:prstGeom>
        </p:spPr>
      </p:pic>
      <p:pic>
        <p:nvPicPr>
          <p:cNvPr id="6" name="Picture 5" descr="front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3454" y="4755579"/>
            <a:ext cx="1812364" cy="2102421"/>
          </a:xfrm>
          <a:prstGeom prst="rect">
            <a:avLst/>
          </a:prstGeom>
        </p:spPr>
      </p:pic>
      <p:pic>
        <p:nvPicPr>
          <p:cNvPr id="8" name="Picture 6" descr="http://www.tarofestival.org/2008/Haloa-full.jpg"/>
          <p:cNvPicPr>
            <a:picLocks noChangeAspect="1" noChangeArrowheads="1"/>
          </p:cNvPicPr>
          <p:nvPr/>
        </p:nvPicPr>
        <p:blipFill>
          <a:blip r:embed="rId5">
            <a:biLevel thresh="50000"/>
            <a:lum bright="10000"/>
          </a:blip>
          <a:srcRect/>
          <a:stretch>
            <a:fillRect/>
          </a:stretch>
        </p:blipFill>
        <p:spPr bwMode="auto">
          <a:xfrm>
            <a:off x="6629400" y="4663807"/>
            <a:ext cx="1569720" cy="2194193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26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Wākea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1267"/>
            <a:ext cx="5310168" cy="499947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Sky God</a:t>
            </a: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Father of the Hawaiian Islands</a:t>
            </a: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Ancestors of Hawaiians</a:t>
            </a: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Husband of Papahanaumoku and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Ho’ohōkūkalani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Father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Hāloa</a:t>
            </a:r>
            <a:endParaRPr lang="en-US" sz="3600" dirty="0"/>
          </a:p>
        </p:txBody>
      </p:sp>
      <p:pic>
        <p:nvPicPr>
          <p:cNvPr id="4" name="Picture 3" descr="petroglyph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367" y="1417638"/>
            <a:ext cx="3141497" cy="482310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601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Papahānaumoku</a:t>
            </a:r>
            <a:endParaRPr lang="en-US" dirty="0"/>
          </a:p>
        </p:txBody>
      </p:sp>
      <p:pic>
        <p:nvPicPr>
          <p:cNvPr id="4" name="Content Placeholder 3" descr="hawaii1.gif"/>
          <p:cNvPicPr>
            <a:picLocks noGrp="1" noChangeAspect="1"/>
          </p:cNvPicPr>
          <p:nvPr>
            <p:ph idx="1"/>
          </p:nvPr>
        </p:nvPicPr>
        <p:blipFill>
          <a:blip r:embed="rId2"/>
          <a:srcRect l="-35077" r="-35077"/>
          <a:stretch>
            <a:fillRect/>
          </a:stretch>
        </p:blipFill>
        <p:spPr>
          <a:xfrm>
            <a:off x="3638025" y="1800712"/>
            <a:ext cx="6614750" cy="4525963"/>
          </a:xfrm>
        </p:spPr>
      </p:pic>
      <p:sp>
        <p:nvSpPr>
          <p:cNvPr id="5" name="Rectangle 4"/>
          <p:cNvSpPr/>
          <p:nvPr/>
        </p:nvSpPr>
        <p:spPr>
          <a:xfrm>
            <a:off x="382601" y="883920"/>
            <a:ext cx="4040201" cy="72943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/>
              <a:buChar char="•"/>
            </a:pPr>
            <a:r>
              <a:rPr lang="haw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Earth Goddess</a:t>
            </a:r>
          </a:p>
          <a:p>
            <a:pPr>
              <a:buFont typeface="Arial"/>
              <a:buChar char="•"/>
            </a:pPr>
            <a:r>
              <a:rPr lang="haw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Mother of the      Hawaiian Islands</a:t>
            </a:r>
          </a:p>
          <a:p>
            <a:pPr>
              <a:buFont typeface="Arial"/>
              <a:buChar char="•"/>
            </a:pPr>
            <a:r>
              <a:rPr lang="haw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Ancestor of Hawaiians</a:t>
            </a:r>
          </a:p>
          <a:p>
            <a:pPr>
              <a:buFont typeface="Arial"/>
              <a:buChar char="•"/>
            </a:pPr>
            <a:r>
              <a:rPr lang="haw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Wife 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 sister </a:t>
            </a:r>
            <a:r>
              <a:rPr lang="haw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 Wākea</a:t>
            </a:r>
          </a:p>
          <a:p>
            <a:pPr>
              <a:buFont typeface="Arial"/>
              <a:buChar char="•"/>
            </a:pPr>
            <a:r>
              <a:rPr lang="haw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Mother of Hoʻohōkūkalani</a:t>
            </a:r>
          </a:p>
          <a:p>
            <a:pPr algn="ctr"/>
            <a:endParaRPr lang="haw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haw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Ho’ohōkūkalani</a:t>
            </a:r>
            <a:endParaRPr lang="en-US" dirty="0"/>
          </a:p>
        </p:txBody>
      </p:sp>
      <p:pic>
        <p:nvPicPr>
          <p:cNvPr id="4" name="Content Placeholder 3" descr="petro20.gif"/>
          <p:cNvPicPr>
            <a:picLocks noGrp="1" noChangeAspect="1"/>
          </p:cNvPicPr>
          <p:nvPr>
            <p:ph idx="1"/>
          </p:nvPr>
        </p:nvPicPr>
        <p:blipFill>
          <a:blip r:embed="rId2"/>
          <a:srcRect l="-11994" r="-11994"/>
          <a:stretch>
            <a:fillRect/>
          </a:stretch>
        </p:blipFill>
        <p:spPr>
          <a:xfrm>
            <a:off x="-278446" y="1600200"/>
            <a:ext cx="4103687" cy="4525963"/>
          </a:xfrm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3444240" y="1371600"/>
            <a:ext cx="54455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Star Goddess</a:t>
            </a:r>
          </a:p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Daughter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Wākea</a:t>
            </a:r>
            <a:r>
              <a:rPr lang="en-US" sz="3600" dirty="0" smtClean="0"/>
              <a:t>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Papahānaumoku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Wife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Wākea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Mother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kalo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and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Hāloa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</a:p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Ancestor of Hawaiians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92634" cy="1143000"/>
          </a:xfrm>
        </p:spPr>
        <p:txBody>
          <a:bodyPr/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Hāloa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527181" cy="45259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Sons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Wākea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&amp;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Ho’ohōkūkalani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Stillborn fetus became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kalo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First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(divine humans/chief)</a:t>
            </a:r>
            <a:endParaRPr lang="en-US" sz="3600" dirty="0"/>
          </a:p>
        </p:txBody>
      </p:sp>
      <p:pic>
        <p:nvPicPr>
          <p:cNvPr id="4" name="Picture 3" descr="66BEE-tar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020" y="290335"/>
            <a:ext cx="3412918" cy="3715677"/>
          </a:xfrm>
          <a:prstGeom prst="rect">
            <a:avLst/>
          </a:prstGeom>
        </p:spPr>
      </p:pic>
      <p:pic>
        <p:nvPicPr>
          <p:cNvPr id="5" name="Picture 4" descr="alii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0038" y="2148174"/>
            <a:ext cx="2447549" cy="470982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4986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Lessons from the Kumulipo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6092" y="1536747"/>
            <a:ext cx="5025998" cy="4065975"/>
          </a:xfrm>
        </p:spPr>
        <p:txBody>
          <a:bodyPr>
            <a:noAutofit/>
          </a:bodyPr>
          <a:lstStyle/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The Gods created the Hawaiian islands and people.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The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Kapu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system &amp; ‘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Aikapu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(eating law) were established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Kapu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(laws) manages the natural resources and people.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separates the divine from the ordinary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Kalo is ancestor to Hawaiians.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Content Placeholder 7" descr="3330662461_be74245614.jpg"/>
          <p:cNvPicPr>
            <a:picLocks noChangeAspect="1"/>
          </p:cNvPicPr>
          <p:nvPr/>
        </p:nvPicPr>
        <p:blipFill rotWithShape="1">
          <a:blip r:embed="rId2"/>
          <a:srcRect l="4404" r="6269"/>
          <a:stretch/>
        </p:blipFill>
        <p:spPr>
          <a:xfrm>
            <a:off x="325335" y="1647630"/>
            <a:ext cx="2951242" cy="45633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485" y="-7961"/>
            <a:ext cx="4900056" cy="953621"/>
          </a:xfrm>
        </p:spPr>
        <p:txBody>
          <a:bodyPr>
            <a:norm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‘</a:t>
            </a:r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Aikapu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29" y="898838"/>
            <a:ext cx="8710208" cy="4102127"/>
          </a:xfrm>
        </p:spPr>
        <p:txBody>
          <a:bodyPr>
            <a:norm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Eating law created by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Wakea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&amp; advisors created ‘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aikapu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Men &amp; women ate separately</a:t>
            </a: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Men did the cooking.</a:t>
            </a: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Women were considered “dirty” for having menstruation.</a:t>
            </a: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Women couldn’t eat certain foods: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banana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pig, etc.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6055" y="4892376"/>
            <a:ext cx="3468889" cy="11584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Sacred</a:t>
            </a:r>
          </a:p>
          <a:p>
            <a:pPr>
              <a:buFont typeface="Arial"/>
              <a:buNone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Keep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out</a:t>
            </a:r>
          </a:p>
          <a:p>
            <a:pPr>
              <a:buFont typeface="Arial"/>
              <a:buNone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Law</a:t>
            </a:r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800" dirty="0"/>
          </a:p>
        </p:txBody>
      </p:sp>
      <p:sp>
        <p:nvSpPr>
          <p:cNvPr id="5" name="Left Brace 4"/>
          <p:cNvSpPr/>
          <p:nvPr/>
        </p:nvSpPr>
        <p:spPr>
          <a:xfrm flipH="1">
            <a:off x="1807105" y="5034276"/>
            <a:ext cx="334757" cy="132207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9343" y="5330589"/>
            <a:ext cx="11475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Kapu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Left Brace 6"/>
          <p:cNvSpPr/>
          <p:nvPr/>
        </p:nvSpPr>
        <p:spPr>
          <a:xfrm flipH="1">
            <a:off x="7245755" y="5157717"/>
            <a:ext cx="334757" cy="914400"/>
          </a:xfrm>
          <a:prstGeom prst="leftBrace">
            <a:avLst>
              <a:gd name="adj1" fmla="val 60178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76791" y="5137863"/>
            <a:ext cx="17183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Ancestors</a:t>
            </a:r>
          </a:p>
          <a:p>
            <a:r>
              <a:rPr lang="en-US" sz="2800" dirty="0" smtClean="0">
                <a:solidFill>
                  <a:srgbClr val="FFFFFF"/>
                </a:solidFill>
              </a:rPr>
              <a:t>Elders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80512" y="5319803"/>
            <a:ext cx="14807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FFFF"/>
                </a:solidFill>
              </a:rPr>
              <a:t>Kupuna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10" name="Picture 9" descr="20170410_074757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6" t="5758" r="37321" b="17993"/>
          <a:stretch/>
        </p:blipFill>
        <p:spPr>
          <a:xfrm>
            <a:off x="3666374" y="4510362"/>
            <a:ext cx="1915548" cy="2187694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394</Words>
  <Application>Microsoft Macintosh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Unit 1 – Review HIST 1558 </vt:lpstr>
      <vt:lpstr>Origins</vt:lpstr>
      <vt:lpstr>The darkness gave birth to</vt:lpstr>
      <vt:lpstr>Wākea </vt:lpstr>
      <vt:lpstr>Papahānaumoku</vt:lpstr>
      <vt:lpstr>Ho’ohōkūkalani</vt:lpstr>
      <vt:lpstr>Hāloa</vt:lpstr>
      <vt:lpstr>Lessons from the Kumulipo</vt:lpstr>
      <vt:lpstr>‘Aikapu</vt:lpstr>
      <vt:lpstr>Mana</vt:lpstr>
      <vt:lpstr>Ali’i and Mana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Hawaiʻi Introduction to MHH</dc:title>
  <dc:creator>Kuuleilani Reyes</dc:creator>
  <cp:lastModifiedBy>Kuuleilani Reyes</cp:lastModifiedBy>
  <cp:revision>32</cp:revision>
  <dcterms:created xsi:type="dcterms:W3CDTF">2011-03-22T20:42:56Z</dcterms:created>
  <dcterms:modified xsi:type="dcterms:W3CDTF">2017-05-20T18:19:02Z</dcterms:modified>
</cp:coreProperties>
</file>